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5"/>
  </p:notesMasterIdLst>
  <p:sldIdLst>
    <p:sldId id="269" r:id="rId2"/>
    <p:sldId id="268" r:id="rId3"/>
    <p:sldId id="270" r:id="rId4"/>
    <p:sldId id="261" r:id="rId5"/>
    <p:sldId id="256" r:id="rId6"/>
    <p:sldId id="258" r:id="rId7"/>
    <p:sldId id="259" r:id="rId8"/>
    <p:sldId id="260" r:id="rId9"/>
    <p:sldId id="262" r:id="rId10"/>
    <p:sldId id="263" r:id="rId11"/>
    <p:sldId id="264" r:id="rId12"/>
    <p:sldId id="265" r:id="rId13"/>
    <p:sldId id="266" r:id="rId1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5" autoAdjust="0"/>
    <p:restoredTop sz="94622" autoAdjust="0"/>
  </p:normalViewPr>
  <p:slideViewPr>
    <p:cSldViewPr>
      <p:cViewPr varScale="1">
        <p:scale>
          <a:sx n="70" d="100"/>
          <a:sy n="70" d="100"/>
        </p:scale>
        <p:origin x="-522" y="-108"/>
      </p:cViewPr>
      <p:guideLst>
        <p:guide orient="horz" pos="2160"/>
        <p:guide pos="2880"/>
      </p:guideLst>
    </p:cSldViewPr>
  </p:slideViewPr>
  <p:outlineViewPr>
    <p:cViewPr>
      <p:scale>
        <a:sx n="33" d="100"/>
        <a:sy n="33" d="100"/>
      </p:scale>
      <p:origin x="0" y="2202"/>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8BF377-193F-4399-821F-8719FEAAE900}" type="datetimeFigureOut">
              <a:rPr lang="en-US" smtClean="0"/>
              <a:pPr/>
              <a:t>6/23/2010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5A9573B-8520-4E84-9E63-13AA99404FA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A44D7A03-54E5-4576-8099-88C4029F087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spd="med">
    <p:wipe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BB7CBB-EC24-485A-901E-E1B71E8CC876}" type="slidenum">
              <a:rPr lang="en-US" smtClean="0"/>
              <a:pPr/>
              <a:t>‹#›</a:t>
            </a:fld>
            <a:endParaRPr lang="en-US"/>
          </a:p>
        </p:txBody>
      </p:sp>
    </p:spTree>
  </p:cSld>
  <p:clrMapOvr>
    <a:masterClrMapping/>
  </p:clrMapOvr>
  <p:transition spd="med">
    <p:wipe dir="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B1D8CA-95D5-45EF-AF5D-876963295195}" type="slidenum">
              <a:rPr lang="en-US" smtClean="0"/>
              <a:pPr/>
              <a:t>‹#›</a:t>
            </a:fld>
            <a:endParaRPr lang="en-US"/>
          </a:p>
        </p:txBody>
      </p:sp>
    </p:spTree>
  </p:cSld>
  <p:clrMapOvr>
    <a:masterClrMapping/>
  </p:clrMapOvr>
  <p:transition spd="med">
    <p:wipe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8F31DC-812A-4EB0-9EAC-7053DED6988C}" type="slidenum">
              <a:rPr lang="en-US" smtClean="0"/>
              <a:pPr/>
              <a:t>‹#›</a:t>
            </a:fld>
            <a:endParaRPr lang="en-US"/>
          </a:p>
        </p:txBody>
      </p:sp>
    </p:spTree>
  </p:cSld>
  <p:clrMapOvr>
    <a:masterClrMapping/>
  </p:clrMapOvr>
  <p:transition spd="med">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4255F78-376E-4C77-A2E4-C108B5CF6FB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spd="med">
    <p:wipe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5393DC-8949-4ADA-8D1E-19B4C50C7359}" type="slidenum">
              <a:rPr lang="en-US" smtClean="0"/>
              <a:pPr/>
              <a:t>‹#›</a:t>
            </a:fld>
            <a:endParaRPr lang="en-US"/>
          </a:p>
        </p:txBody>
      </p:sp>
    </p:spTree>
  </p:cSld>
  <p:clrMapOvr>
    <a:masterClrMapping/>
  </p:clrMapOvr>
  <p:transition spd="med">
    <p:wipe dir="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950EDAB-2282-4B23-BFAA-83FD00AA838D}" type="slidenum">
              <a:rPr lang="en-US" smtClean="0"/>
              <a:pPr/>
              <a:t>‹#›</a:t>
            </a:fld>
            <a:endParaRPr lang="en-US"/>
          </a:p>
        </p:txBody>
      </p:sp>
    </p:spTree>
  </p:cSld>
  <p:clrMapOvr>
    <a:masterClrMapping/>
  </p:clrMapOvr>
  <p:transition spd="med">
    <p:wipe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4053DE1-9F1D-4B2E-BF99-7950E2A3D716}" type="slidenum">
              <a:rPr lang="en-US" smtClean="0"/>
              <a:pPr/>
              <a:t>‹#›</a:t>
            </a:fld>
            <a:endParaRPr lang="en-US"/>
          </a:p>
        </p:txBody>
      </p:sp>
    </p:spTree>
  </p:cSld>
  <p:clrMapOvr>
    <a:masterClrMapping/>
  </p:clrMapOvr>
  <p:transition spd="med">
    <p:wipe dir="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A2677C-8645-40ED-9644-1AD49A32128D}" type="slidenum">
              <a:rPr lang="en-US" smtClean="0"/>
              <a:pPr/>
              <a:t>‹#›</a:t>
            </a:fld>
            <a:endParaRPr lang="en-US"/>
          </a:p>
        </p:txBody>
      </p:sp>
    </p:spTree>
  </p:cSld>
  <p:clrMapOvr>
    <a:masterClrMapping/>
  </p:clrMapOvr>
  <p:transition spd="med">
    <p:wipe dir="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416143-F648-46B5-8678-3F7EDB9BC94E}" type="slidenum">
              <a:rPr lang="en-US" smtClean="0"/>
              <a:pPr/>
              <a:t>‹#›</a:t>
            </a:fld>
            <a:endParaRPr lang="en-US"/>
          </a:p>
        </p:txBody>
      </p:sp>
    </p:spTree>
  </p:cSld>
  <p:clrMapOvr>
    <a:masterClrMapping/>
  </p:clrMapOvr>
  <p:transition spd="med">
    <p:wipe dir="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42466C7F-1001-47D6-A948-FD8FF1120C89}"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med">
    <p:wipe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21440DA-FFBD-4C15-B319-43E4E8B75B3E}"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wipe dir="r"/>
  </p:transition>
  <p:timing>
    <p:tnLst>
      <p:par>
        <p:cTn id="1" dur="indefinite" restart="never" nodeType="tmRoot"/>
      </p:par>
    </p:tnLst>
  </p:timing>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Lewismodule2Preassessment.docx" TargetMode="External"/><Relationship Id="rId2" Type="http://schemas.openxmlformats.org/officeDocument/2006/relationships/hyperlink" Target="Figurative%20Language%20-assessment%20to%20gauge%20student%20needs.docx" TargetMode="External"/><Relationship Id="rId1" Type="http://schemas.openxmlformats.org/officeDocument/2006/relationships/slideLayout" Target="../slideLayouts/slideLayout2.xml"/><Relationship Id="rId4" Type="http://schemas.openxmlformats.org/officeDocument/2006/relationships/image" Target="../media/image9.gif"/></Relationships>
</file>

<file path=ppt/slides/_rels/slide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JI-Badges" pitchFamily="2" charset="0"/>
              </a:rPr>
              <a:t>What is Project Based Learning(PBL)?</a:t>
            </a:r>
            <a:endParaRPr lang="en-US" dirty="0">
              <a:latin typeface="JI-Badges" pitchFamily="2" charset="0"/>
            </a:endParaRPr>
          </a:p>
        </p:txBody>
      </p:sp>
      <p:sp>
        <p:nvSpPr>
          <p:cNvPr id="3" name="Content Placeholder 2"/>
          <p:cNvSpPr>
            <a:spLocks noGrp="1"/>
          </p:cNvSpPr>
          <p:nvPr>
            <p:ph idx="1"/>
          </p:nvPr>
        </p:nvSpPr>
        <p:spPr/>
        <p:txBody>
          <a:bodyPr>
            <a:normAutofit lnSpcReduction="10000"/>
          </a:bodyPr>
          <a:lstStyle/>
          <a:p>
            <a:r>
              <a:rPr lang="en-US" dirty="0" smtClean="0"/>
              <a:t>Project Based Learning is governed by questions that guide and direct student learning.  Students will be completing projects throughout the course of this unit to accomplish the lessons’ goals.</a:t>
            </a:r>
          </a:p>
          <a:p>
            <a:r>
              <a:rPr lang="en-US" dirty="0" smtClean="0"/>
              <a:t>For this unit, students will learn vocabulary strategies to assist them in reading comprehension.  Although some of the lessons will be paper-pencil work, students will explore language, and the words they encounter in their daily reading, by “playing” with them until they are able to use and understand them with confidence.</a:t>
            </a:r>
            <a:endParaRPr lang="en-US" dirty="0"/>
          </a:p>
        </p:txBody>
      </p:sp>
      <p:sp>
        <p:nvSpPr>
          <p:cNvPr id="4" name="Slide Number Placeholder 3"/>
          <p:cNvSpPr>
            <a:spLocks noGrp="1"/>
          </p:cNvSpPr>
          <p:nvPr>
            <p:ph type="sldNum" sz="quarter" idx="12"/>
          </p:nvPr>
        </p:nvSpPr>
        <p:spPr/>
        <p:txBody>
          <a:bodyPr/>
          <a:lstStyle/>
          <a:p>
            <a:fld id="{938F31DC-812A-4EB0-9EAC-7053DED6988C}" type="slidenum">
              <a:rPr lang="en-US" smtClean="0"/>
              <a:pPr/>
              <a:t>1</a:t>
            </a:fld>
            <a:endParaRPr lang="en-US" dirty="0"/>
          </a:p>
        </p:txBody>
      </p:sp>
    </p:spTree>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latin typeface="JI-Badges" pitchFamily="2" charset="0"/>
              </a:rPr>
              <a:t>Student Outcomes</a:t>
            </a:r>
            <a:endParaRPr lang="en-US" dirty="0">
              <a:latin typeface="JI-Badges" pitchFamily="2" charset="0"/>
            </a:endParaRPr>
          </a:p>
        </p:txBody>
      </p:sp>
      <p:sp>
        <p:nvSpPr>
          <p:cNvPr id="8" name="Content Placeholder 7"/>
          <p:cNvSpPr>
            <a:spLocks noGrp="1"/>
          </p:cNvSpPr>
          <p:nvPr>
            <p:ph idx="1"/>
          </p:nvPr>
        </p:nvSpPr>
        <p:spPr>
          <a:xfrm>
            <a:off x="1600200" y="1905000"/>
            <a:ext cx="5715000" cy="4724400"/>
          </a:xfrm>
        </p:spPr>
        <p:txBody>
          <a:bodyPr>
            <a:normAutofit/>
          </a:bodyPr>
          <a:lstStyle/>
          <a:p>
            <a:r>
              <a:rPr lang="en-US" sz="2000" dirty="0" smtClean="0"/>
              <a:t>Vocabulary Box of individual student words</a:t>
            </a:r>
          </a:p>
          <a:p>
            <a:r>
              <a:rPr lang="en-US" sz="2000" dirty="0" smtClean="0"/>
              <a:t>Learn root word meanings</a:t>
            </a:r>
          </a:p>
          <a:p>
            <a:pPr lvl="0"/>
            <a:r>
              <a:rPr lang="en-US" sz="2000" dirty="0" smtClean="0"/>
              <a:t>Learn meanings of affixes</a:t>
            </a:r>
          </a:p>
          <a:p>
            <a:pPr lvl="0"/>
            <a:r>
              <a:rPr lang="en-US" sz="2000" dirty="0" smtClean="0"/>
              <a:t> Know how to use context clues</a:t>
            </a:r>
          </a:p>
          <a:p>
            <a:pPr lvl="0"/>
            <a:r>
              <a:rPr lang="en-US" sz="2000" dirty="0" smtClean="0"/>
              <a:t>Distinguish  between figurative and literal word meanings</a:t>
            </a:r>
          </a:p>
          <a:p>
            <a:pPr lvl="0"/>
            <a:r>
              <a:rPr lang="en-US" sz="2000" dirty="0" smtClean="0"/>
              <a:t>Identify figurative language:  simile, idiom, personification</a:t>
            </a:r>
          </a:p>
          <a:p>
            <a:r>
              <a:rPr lang="en-US" sz="2000" dirty="0" smtClean="0"/>
              <a:t>Be able to use a reference tool to look                    up the meaning of a word</a:t>
            </a:r>
          </a:p>
          <a:p>
            <a:r>
              <a:rPr lang="en-US" sz="2000" dirty="0" smtClean="0"/>
              <a:t>Be able to give synonym and/or antonym               of the target word</a:t>
            </a:r>
          </a:p>
          <a:p>
            <a:r>
              <a:rPr lang="en-US" sz="2000" dirty="0" smtClean="0"/>
              <a:t>Develop a Vocabulary Notebook of new words                 </a:t>
            </a:r>
            <a:r>
              <a:rPr lang="en-US" dirty="0" smtClean="0"/>
              <a:t>                  </a:t>
            </a:r>
          </a:p>
          <a:p>
            <a:endParaRPr lang="en-US" dirty="0"/>
          </a:p>
        </p:txBody>
      </p:sp>
      <p:sp>
        <p:nvSpPr>
          <p:cNvPr id="9" name="Slide Number Placeholder 8"/>
          <p:cNvSpPr>
            <a:spLocks noGrp="1"/>
          </p:cNvSpPr>
          <p:nvPr>
            <p:ph type="sldNum" sz="quarter" idx="12"/>
          </p:nvPr>
        </p:nvSpPr>
        <p:spPr/>
        <p:txBody>
          <a:bodyPr/>
          <a:lstStyle/>
          <a:p>
            <a:fld id="{938F31DC-812A-4EB0-9EAC-7053DED6988C}" type="slidenum">
              <a:rPr lang="en-US" smtClean="0"/>
              <a:pPr/>
              <a:t>10</a:t>
            </a:fld>
            <a:endParaRPr lang="en-US"/>
          </a:p>
        </p:txBody>
      </p:sp>
      <p:grpSp>
        <p:nvGrpSpPr>
          <p:cNvPr id="12" name="Group 11"/>
          <p:cNvGrpSpPr/>
          <p:nvPr/>
        </p:nvGrpSpPr>
        <p:grpSpPr>
          <a:xfrm>
            <a:off x="7391400" y="3352800"/>
            <a:ext cx="1752600" cy="1790290"/>
            <a:chOff x="6248400" y="1676400"/>
            <a:chExt cx="1752600" cy="1790290"/>
          </a:xfrm>
        </p:grpSpPr>
        <p:pic>
          <p:nvPicPr>
            <p:cNvPr id="5123" name="Picture 3"/>
            <p:cNvPicPr>
              <a:picLocks noChangeAspect="1" noChangeArrowheads="1"/>
            </p:cNvPicPr>
            <p:nvPr/>
          </p:nvPicPr>
          <p:blipFill>
            <a:blip r:embed="rId2" cstate="print"/>
            <a:srcRect/>
            <a:stretch>
              <a:fillRect/>
            </a:stretch>
          </p:blipFill>
          <p:spPr bwMode="auto">
            <a:xfrm>
              <a:off x="6248400" y="1676400"/>
              <a:ext cx="1752600" cy="1790290"/>
            </a:xfrm>
            <a:prstGeom prst="rect">
              <a:avLst/>
            </a:prstGeom>
            <a:noFill/>
            <a:ln w="9525">
              <a:noFill/>
              <a:miter lim="800000"/>
              <a:headEnd/>
              <a:tailEnd/>
            </a:ln>
            <a:effectLst/>
          </p:spPr>
        </p:pic>
        <p:sp>
          <p:nvSpPr>
            <p:cNvPr id="11" name="Rectangle 10"/>
            <p:cNvSpPr/>
            <p:nvPr/>
          </p:nvSpPr>
          <p:spPr>
            <a:xfrm>
              <a:off x="6781800" y="2971800"/>
              <a:ext cx="1066800" cy="304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JI-Badges" pitchFamily="2" charset="0"/>
              </a:rPr>
              <a:t>Assessments</a:t>
            </a:r>
            <a:endParaRPr lang="en-US" dirty="0">
              <a:latin typeface="JI-Badges" pitchFamily="2" charset="0"/>
            </a:endParaRPr>
          </a:p>
        </p:txBody>
      </p:sp>
      <p:sp>
        <p:nvSpPr>
          <p:cNvPr id="3" name="Content Placeholder 2"/>
          <p:cNvSpPr>
            <a:spLocks noGrp="1"/>
          </p:cNvSpPr>
          <p:nvPr>
            <p:ph idx="1"/>
          </p:nvPr>
        </p:nvSpPr>
        <p:spPr>
          <a:xfrm>
            <a:off x="1600200" y="1676400"/>
            <a:ext cx="6477000" cy="4724400"/>
          </a:xfrm>
        </p:spPr>
        <p:txBody>
          <a:bodyPr>
            <a:normAutofit fontScale="92500"/>
          </a:bodyPr>
          <a:lstStyle/>
          <a:p>
            <a:r>
              <a:rPr lang="en-US" dirty="0" smtClean="0"/>
              <a:t>Students will complete a pre-assessment and post-assessment at the beginning and the end of the unit.</a:t>
            </a:r>
          </a:p>
          <a:p>
            <a:r>
              <a:rPr lang="en-US" dirty="0" smtClean="0"/>
              <a:t>Students will demonstrate comprehension of new words by using them in their writing.</a:t>
            </a:r>
          </a:p>
          <a:p>
            <a:r>
              <a:rPr lang="en-US" dirty="0" smtClean="0"/>
              <a:t>Students will present and teach words to classmates using a variety of technology applications including:  Power Point, original stories, games, Smart Board presentations, Word-A-Day Blogs, etc.</a:t>
            </a:r>
          </a:p>
          <a:p>
            <a:pPr marL="342900" lvl="1" indent="-342900">
              <a:buFontTx/>
              <a:buChar char="•"/>
            </a:pPr>
            <a:r>
              <a:rPr lang="en-US" sz="2400" dirty="0" smtClean="0"/>
              <a:t>Online games to practice and see different forms of figurative language</a:t>
            </a:r>
          </a:p>
          <a:p>
            <a:endParaRPr lang="en-US" dirty="0" smtClean="0"/>
          </a:p>
          <a:p>
            <a:pPr lvl="1"/>
            <a:endParaRPr lang="en-US" dirty="0" smtClean="0"/>
          </a:p>
          <a:p>
            <a:pPr marL="0" lvl="1" indent="0" algn="ctr">
              <a:buNone/>
            </a:pPr>
            <a:endParaRPr lang="en-US" dirty="0" smtClean="0"/>
          </a:p>
        </p:txBody>
      </p:sp>
      <p:sp>
        <p:nvSpPr>
          <p:cNvPr id="5" name="Slide Number Placeholder 4"/>
          <p:cNvSpPr>
            <a:spLocks noGrp="1"/>
          </p:cNvSpPr>
          <p:nvPr>
            <p:ph type="sldNum" sz="quarter" idx="12"/>
          </p:nvPr>
        </p:nvSpPr>
        <p:spPr/>
        <p:txBody>
          <a:bodyPr/>
          <a:lstStyle/>
          <a:p>
            <a:fld id="{938F31DC-812A-4EB0-9EAC-7053DED6988C}" type="slidenum">
              <a:rPr lang="en-US" smtClean="0"/>
              <a:pPr/>
              <a:t>11</a:t>
            </a:fld>
            <a:endParaRPr lang="en-US"/>
          </a:p>
        </p:txBody>
      </p:sp>
      <p:pic>
        <p:nvPicPr>
          <p:cNvPr id="4098" name="Picture 2"/>
          <p:cNvPicPr>
            <a:picLocks noChangeAspect="1" noChangeArrowheads="1"/>
          </p:cNvPicPr>
          <p:nvPr/>
        </p:nvPicPr>
        <p:blipFill>
          <a:blip r:embed="rId2" cstate="print"/>
          <a:srcRect/>
          <a:stretch>
            <a:fillRect/>
          </a:stretch>
        </p:blipFill>
        <p:spPr bwMode="auto">
          <a:xfrm>
            <a:off x="7010400" y="228600"/>
            <a:ext cx="1554997" cy="1066800"/>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JI-Badges" pitchFamily="2" charset="0"/>
              </a:rPr>
              <a:t>Examples of assessments</a:t>
            </a:r>
            <a:endParaRPr lang="en-US" dirty="0">
              <a:latin typeface="JI-Badges" pitchFamily="2" charset="0"/>
            </a:endParaRPr>
          </a:p>
        </p:txBody>
      </p:sp>
      <p:sp>
        <p:nvSpPr>
          <p:cNvPr id="3" name="Content Placeholder 2"/>
          <p:cNvSpPr>
            <a:spLocks noGrp="1"/>
          </p:cNvSpPr>
          <p:nvPr>
            <p:ph idx="1"/>
          </p:nvPr>
        </p:nvSpPr>
        <p:spPr/>
        <p:txBody>
          <a:bodyPr/>
          <a:lstStyle/>
          <a:p>
            <a:r>
              <a:rPr lang="en-US" dirty="0" smtClean="0"/>
              <a:t>Click on the following to see an example of a different assessment.</a:t>
            </a:r>
          </a:p>
          <a:p>
            <a:pPr>
              <a:buNone/>
            </a:pPr>
            <a:endParaRPr lang="en-US" dirty="0" smtClean="0">
              <a:hlinkClick r:id="rId2" action="ppaction://hlinkfile"/>
            </a:endParaRPr>
          </a:p>
          <a:p>
            <a:pPr>
              <a:buNone/>
            </a:pPr>
            <a:r>
              <a:rPr lang="en-US" dirty="0" smtClean="0">
                <a:solidFill>
                  <a:schemeClr val="accent1">
                    <a:lumMod val="25000"/>
                  </a:schemeClr>
                </a:solidFill>
                <a:hlinkClick r:id="rId3" action="ppaction://hlinkfile"/>
              </a:rPr>
              <a:t>Vocabulary-assessment to gauge student needs.docx</a:t>
            </a:r>
            <a:endParaRPr lang="en-US" dirty="0" smtClean="0">
              <a:solidFill>
                <a:schemeClr val="accent1">
                  <a:lumMod val="25000"/>
                </a:schemeClr>
              </a:solidFill>
            </a:endParaRPr>
          </a:p>
          <a:p>
            <a:pPr>
              <a:buNone/>
            </a:pPr>
            <a:endParaRPr lang="en-US" dirty="0" smtClean="0"/>
          </a:p>
          <a:p>
            <a:pPr>
              <a:buNone/>
            </a:pPr>
            <a:endParaRPr lang="en-US" dirty="0"/>
          </a:p>
        </p:txBody>
      </p:sp>
      <p:sp>
        <p:nvSpPr>
          <p:cNvPr id="5" name="Slide Number Placeholder 4"/>
          <p:cNvSpPr>
            <a:spLocks noGrp="1"/>
          </p:cNvSpPr>
          <p:nvPr>
            <p:ph type="sldNum" sz="quarter" idx="12"/>
          </p:nvPr>
        </p:nvSpPr>
        <p:spPr/>
        <p:txBody>
          <a:bodyPr/>
          <a:lstStyle/>
          <a:p>
            <a:fld id="{938F31DC-812A-4EB0-9EAC-7053DED6988C}" type="slidenum">
              <a:rPr lang="en-US" smtClean="0"/>
              <a:pPr/>
              <a:t>12</a:t>
            </a:fld>
            <a:endParaRPr lang="en-US"/>
          </a:p>
        </p:txBody>
      </p:sp>
      <p:pic>
        <p:nvPicPr>
          <p:cNvPr id="1027" name="Picture 3"/>
          <p:cNvPicPr>
            <a:picLocks noChangeAspect="1" noChangeArrowheads="1"/>
          </p:cNvPicPr>
          <p:nvPr/>
        </p:nvPicPr>
        <p:blipFill>
          <a:blip r:embed="rId4" cstate="print"/>
          <a:srcRect/>
          <a:stretch>
            <a:fillRect/>
          </a:stretch>
        </p:blipFill>
        <p:spPr bwMode="auto">
          <a:xfrm>
            <a:off x="5029200" y="3886200"/>
            <a:ext cx="2286756" cy="1920875"/>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Comments?</a:t>
            </a:r>
            <a:endParaRPr lang="en-US" dirty="0"/>
          </a:p>
        </p:txBody>
      </p:sp>
      <p:sp>
        <p:nvSpPr>
          <p:cNvPr id="3" name="Content Placeholder 2"/>
          <p:cNvSpPr>
            <a:spLocks noGrp="1"/>
          </p:cNvSpPr>
          <p:nvPr>
            <p:ph idx="1"/>
          </p:nvPr>
        </p:nvSpPr>
        <p:spPr/>
        <p:txBody>
          <a:bodyPr/>
          <a:lstStyle/>
          <a:p>
            <a:r>
              <a:rPr lang="en-US" dirty="0" smtClean="0"/>
              <a:t>Feel free to ask questions.</a:t>
            </a:r>
          </a:p>
          <a:p>
            <a:r>
              <a:rPr lang="en-US" dirty="0" smtClean="0"/>
              <a:t>Please give me feedback throughout your learning process and let me know how I can help you.</a:t>
            </a:r>
          </a:p>
          <a:p>
            <a:endParaRPr lang="en-US" dirty="0" smtClean="0"/>
          </a:p>
          <a:p>
            <a:endParaRPr lang="en-US" dirty="0" smtClean="0"/>
          </a:p>
          <a:p>
            <a:endParaRPr lang="en-US" dirty="0" smtClean="0"/>
          </a:p>
          <a:p>
            <a:endParaRPr lang="en-US" dirty="0" smtClean="0"/>
          </a:p>
          <a:p>
            <a:endParaRPr lang="en-US" dirty="0" smtClean="0"/>
          </a:p>
        </p:txBody>
      </p:sp>
      <p:sp>
        <p:nvSpPr>
          <p:cNvPr id="5" name="Slide Number Placeholder 4"/>
          <p:cNvSpPr>
            <a:spLocks noGrp="1"/>
          </p:cNvSpPr>
          <p:nvPr>
            <p:ph type="sldNum" sz="quarter" idx="12"/>
          </p:nvPr>
        </p:nvSpPr>
        <p:spPr/>
        <p:txBody>
          <a:bodyPr/>
          <a:lstStyle/>
          <a:p>
            <a:fld id="{938F31DC-812A-4EB0-9EAC-7053DED6988C}" type="slidenum">
              <a:rPr lang="en-US" smtClean="0"/>
              <a:pPr/>
              <a:t>13</a:t>
            </a:fld>
            <a:endParaRPr lang="en-US"/>
          </a:p>
        </p:txBody>
      </p:sp>
      <p:pic>
        <p:nvPicPr>
          <p:cNvPr id="2051" name="Picture 3"/>
          <p:cNvPicPr>
            <a:picLocks noChangeAspect="1" noChangeArrowheads="1"/>
          </p:cNvPicPr>
          <p:nvPr/>
        </p:nvPicPr>
        <p:blipFill>
          <a:blip r:embed="rId2" cstate="print"/>
          <a:srcRect/>
          <a:stretch>
            <a:fillRect/>
          </a:stretch>
        </p:blipFill>
        <p:spPr bwMode="auto">
          <a:xfrm>
            <a:off x="3276600" y="3733800"/>
            <a:ext cx="4343400" cy="2711210"/>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0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JI-Badges" pitchFamily="2" charset="0"/>
              </a:rPr>
              <a:t>Why Project Based Learning (PBL)?</a:t>
            </a:r>
            <a:endParaRPr lang="en-US" dirty="0">
              <a:latin typeface="JI-Badges" pitchFamily="2" charset="0"/>
            </a:endParaRPr>
          </a:p>
        </p:txBody>
      </p:sp>
      <p:sp>
        <p:nvSpPr>
          <p:cNvPr id="3" name="Content Placeholder 2"/>
          <p:cNvSpPr>
            <a:spLocks noGrp="1"/>
          </p:cNvSpPr>
          <p:nvPr>
            <p:ph idx="1"/>
          </p:nvPr>
        </p:nvSpPr>
        <p:spPr>
          <a:xfrm>
            <a:off x="1676400" y="1752600"/>
            <a:ext cx="7315200" cy="3810000"/>
          </a:xfrm>
        </p:spPr>
        <p:txBody>
          <a:bodyPr/>
          <a:lstStyle/>
          <a:p>
            <a:r>
              <a:rPr lang="en-US" dirty="0" smtClean="0"/>
              <a:t>Students learn 21</a:t>
            </a:r>
            <a:r>
              <a:rPr lang="en-US" baseline="30000" dirty="0" smtClean="0"/>
              <a:t>st</a:t>
            </a:r>
            <a:r>
              <a:rPr lang="en-US" dirty="0" smtClean="0"/>
              <a:t> Century Skills through Project Based Learning (PBL).</a:t>
            </a:r>
          </a:p>
          <a:p>
            <a:endParaRPr lang="en-US" dirty="0" smtClean="0"/>
          </a:p>
          <a:p>
            <a:r>
              <a:rPr lang="en-US" dirty="0" smtClean="0"/>
              <a:t>Students create unique and original ways to demonstrate their learning throughout the year.</a:t>
            </a:r>
          </a:p>
          <a:p>
            <a:endParaRPr lang="en-US" dirty="0" smtClean="0"/>
          </a:p>
          <a:p>
            <a:r>
              <a:rPr lang="en-US" dirty="0" smtClean="0"/>
              <a:t>Students “own” their learning by asking questions and seeking answers.  </a:t>
            </a:r>
          </a:p>
          <a:p>
            <a:pPr>
              <a:buNone/>
            </a:pPr>
            <a:endParaRPr lang="en-US" dirty="0" smtClean="0"/>
          </a:p>
        </p:txBody>
      </p:sp>
      <p:sp>
        <p:nvSpPr>
          <p:cNvPr id="4" name="Slide Number Placeholder 3"/>
          <p:cNvSpPr>
            <a:spLocks noGrp="1"/>
          </p:cNvSpPr>
          <p:nvPr>
            <p:ph type="sldNum" sz="quarter" idx="12"/>
          </p:nvPr>
        </p:nvSpPr>
        <p:spPr/>
        <p:txBody>
          <a:bodyPr/>
          <a:lstStyle/>
          <a:p>
            <a:fld id="{938F31DC-812A-4EB0-9EAC-7053DED6988C}" type="slidenum">
              <a:rPr lang="en-US" smtClean="0"/>
              <a:pPr/>
              <a:t>2</a:t>
            </a:fld>
            <a:endParaRPr lang="en-US" dirty="0"/>
          </a:p>
        </p:txBody>
      </p:sp>
    </p:spTree>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38200"/>
          </a:xfrm>
        </p:spPr>
        <p:txBody>
          <a:bodyPr/>
          <a:lstStyle/>
          <a:p>
            <a:r>
              <a:rPr lang="en-US" dirty="0" smtClean="0">
                <a:latin typeface="JI-Badges" pitchFamily="2" charset="0"/>
              </a:rPr>
              <a:t>What are 21</a:t>
            </a:r>
            <a:r>
              <a:rPr lang="en-US" baseline="30000" dirty="0" smtClean="0">
                <a:latin typeface="JI-Badges" pitchFamily="2" charset="0"/>
              </a:rPr>
              <a:t>st</a:t>
            </a:r>
            <a:r>
              <a:rPr lang="en-US" dirty="0" smtClean="0">
                <a:latin typeface="JI-Badges" pitchFamily="2" charset="0"/>
              </a:rPr>
              <a:t> Century Skills?</a:t>
            </a:r>
            <a:endParaRPr lang="en-US" dirty="0">
              <a:latin typeface="JI-Badges" pitchFamily="2" charset="0"/>
            </a:endParaRPr>
          </a:p>
        </p:txBody>
      </p:sp>
      <p:sp>
        <p:nvSpPr>
          <p:cNvPr id="3" name="Content Placeholder 2"/>
          <p:cNvSpPr>
            <a:spLocks noGrp="1"/>
          </p:cNvSpPr>
          <p:nvPr>
            <p:ph idx="1"/>
          </p:nvPr>
        </p:nvSpPr>
        <p:spPr>
          <a:xfrm>
            <a:off x="1676400" y="1295400"/>
            <a:ext cx="7315200" cy="5334000"/>
          </a:xfrm>
        </p:spPr>
        <p:txBody>
          <a:bodyPr>
            <a:normAutofit lnSpcReduction="10000"/>
          </a:bodyPr>
          <a:lstStyle/>
          <a:p>
            <a:pPr lvl="1">
              <a:buNone/>
            </a:pPr>
            <a:r>
              <a:rPr lang="en-US" dirty="0" smtClean="0"/>
              <a:t>Three categories define 21</a:t>
            </a:r>
            <a:r>
              <a:rPr lang="en-US" baseline="30000" dirty="0" smtClean="0"/>
              <a:t>st</a:t>
            </a:r>
            <a:r>
              <a:rPr lang="en-US" dirty="0" smtClean="0"/>
              <a:t> Century Skills.</a:t>
            </a:r>
          </a:p>
          <a:p>
            <a:pPr lvl="1">
              <a:buNone/>
            </a:pPr>
            <a:r>
              <a:rPr lang="en-US" dirty="0" smtClean="0"/>
              <a:t>They are:</a:t>
            </a:r>
          </a:p>
          <a:p>
            <a:pPr marL="1377950" lvl="1">
              <a:buFont typeface="Arial" pitchFamily="34" charset="0"/>
              <a:buChar char="•"/>
            </a:pPr>
            <a:r>
              <a:rPr lang="en-US" dirty="0" smtClean="0"/>
              <a:t>Life and Career Skills</a:t>
            </a:r>
          </a:p>
          <a:p>
            <a:pPr marL="1377950" lvl="1">
              <a:buFont typeface="Arial" pitchFamily="34" charset="0"/>
              <a:buChar char="•"/>
            </a:pPr>
            <a:r>
              <a:rPr lang="en-US" dirty="0" smtClean="0"/>
              <a:t>Learning and Innovation</a:t>
            </a:r>
          </a:p>
          <a:p>
            <a:pPr marL="1377950" lvl="1">
              <a:buFont typeface="Arial" pitchFamily="34" charset="0"/>
              <a:buChar char="•"/>
            </a:pPr>
            <a:r>
              <a:rPr lang="en-US" dirty="0" smtClean="0"/>
              <a:t>Information, Media, and Technology Skills</a:t>
            </a:r>
          </a:p>
          <a:p>
            <a:pPr marL="1377950" lvl="1" indent="-858838">
              <a:buNone/>
            </a:pPr>
            <a:endParaRPr lang="en-US" dirty="0" smtClean="0"/>
          </a:p>
          <a:p>
            <a:pPr marL="1377950" lvl="1" indent="-858838">
              <a:buNone/>
            </a:pPr>
            <a:r>
              <a:rPr lang="en-US" dirty="0" smtClean="0"/>
              <a:t>What does this look like in the classroom?</a:t>
            </a:r>
          </a:p>
          <a:p>
            <a:pPr lvl="2"/>
            <a:r>
              <a:rPr lang="en-US" sz="2000" dirty="0" smtClean="0"/>
              <a:t>Collaborative work where students are responsible for their own learning</a:t>
            </a:r>
          </a:p>
          <a:p>
            <a:pPr lvl="2"/>
            <a:r>
              <a:rPr lang="en-US" sz="2000" dirty="0" smtClean="0"/>
              <a:t>Real world skills such as team work and problem solving in a group setting</a:t>
            </a:r>
          </a:p>
          <a:p>
            <a:pPr lvl="2"/>
            <a:r>
              <a:rPr lang="en-US" sz="2000" dirty="0" smtClean="0"/>
              <a:t>Self-reflection on their own learning and controlling the pace and amount of learning that takes place</a:t>
            </a:r>
          </a:p>
          <a:p>
            <a:pPr lvl="2"/>
            <a:r>
              <a:rPr lang="en-US" sz="2000" dirty="0" smtClean="0"/>
              <a:t>Use of technology to support and enhance the project</a:t>
            </a:r>
          </a:p>
          <a:p>
            <a:pPr lvl="1"/>
            <a:endParaRPr lang="en-US" dirty="0" smtClean="0"/>
          </a:p>
          <a:p>
            <a:endParaRPr lang="en-US" dirty="0"/>
          </a:p>
        </p:txBody>
      </p:sp>
      <p:sp>
        <p:nvSpPr>
          <p:cNvPr id="4" name="Slide Number Placeholder 3"/>
          <p:cNvSpPr>
            <a:spLocks noGrp="1"/>
          </p:cNvSpPr>
          <p:nvPr>
            <p:ph type="sldNum" sz="quarter" idx="12"/>
          </p:nvPr>
        </p:nvSpPr>
        <p:spPr/>
        <p:txBody>
          <a:bodyPr/>
          <a:lstStyle/>
          <a:p>
            <a:fld id="{938F31DC-812A-4EB0-9EAC-7053DED6988C}" type="slidenum">
              <a:rPr lang="en-US" smtClean="0"/>
              <a:pPr/>
              <a:t>3</a:t>
            </a:fld>
            <a:endParaRPr lang="en-US" dirty="0"/>
          </a:p>
        </p:txBody>
      </p:sp>
    </p:spTree>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latin typeface="JI-Badges" pitchFamily="2" charset="0"/>
              </a:rPr>
              <a:t>Unit Summary – Use of Vocabulary strategies to determine word meaning</a:t>
            </a:r>
            <a:endParaRPr lang="en-US" b="1" dirty="0">
              <a:latin typeface="JI-Badges" pitchFamily="2" charset="0"/>
            </a:endParaRPr>
          </a:p>
        </p:txBody>
      </p:sp>
      <p:sp>
        <p:nvSpPr>
          <p:cNvPr id="11" name="Content Placeholder 10"/>
          <p:cNvSpPr>
            <a:spLocks noGrp="1"/>
          </p:cNvSpPr>
          <p:nvPr>
            <p:ph idx="1"/>
          </p:nvPr>
        </p:nvSpPr>
        <p:spPr/>
        <p:txBody>
          <a:bodyPr>
            <a:normAutofit lnSpcReduction="10000"/>
          </a:bodyPr>
          <a:lstStyle/>
          <a:p>
            <a:r>
              <a:rPr lang="en-US" sz="2800" dirty="0" smtClean="0"/>
              <a:t> </a:t>
            </a:r>
            <a:r>
              <a:rPr lang="en-US" dirty="0" smtClean="0"/>
              <a:t>Welcome to the world of Word Wizards. You and your teammates are Word Wizards who will research tier 1 and tier 2 words through Literature. By using context clues when reading you will be able to determine the meaning of new words. This unit will help you communicate and collaborate as you discover new words through reading in context and developing a digital story or Newsmaker.</a:t>
            </a:r>
          </a:p>
          <a:p>
            <a:r>
              <a:rPr lang="en-US" dirty="0" smtClean="0"/>
              <a:t>Throughout this unit, you will utilize a variety of strategies to decipher the meaning of new or unfamiliar words and engage in analysis.</a:t>
            </a:r>
          </a:p>
        </p:txBody>
      </p:sp>
      <p:sp>
        <p:nvSpPr>
          <p:cNvPr id="5" name="Slide Number Placeholder 4"/>
          <p:cNvSpPr>
            <a:spLocks noGrp="1"/>
          </p:cNvSpPr>
          <p:nvPr>
            <p:ph type="sldNum" sz="quarter" idx="12"/>
          </p:nvPr>
        </p:nvSpPr>
        <p:spPr/>
        <p:txBody>
          <a:bodyPr/>
          <a:lstStyle/>
          <a:p>
            <a:fld id="{938F31DC-812A-4EB0-9EAC-7053DED6988C}" type="slidenum">
              <a:rPr lang="en-US" smtClean="0"/>
              <a:pPr/>
              <a:t>4</a:t>
            </a:fld>
            <a:endParaRPr lang="en-US" dirty="0"/>
          </a:p>
        </p:txBody>
      </p:sp>
      <p:pic>
        <p:nvPicPr>
          <p:cNvPr id="3075" name="Picture 3"/>
          <p:cNvPicPr>
            <a:picLocks noChangeAspect="1" noChangeArrowheads="1"/>
          </p:cNvPicPr>
          <p:nvPr/>
        </p:nvPicPr>
        <p:blipFill>
          <a:blip r:embed="rId2" cstate="print"/>
          <a:srcRect/>
          <a:stretch>
            <a:fillRect/>
          </a:stretch>
        </p:blipFill>
        <p:spPr bwMode="auto">
          <a:xfrm>
            <a:off x="7239000" y="762000"/>
            <a:ext cx="1600200" cy="838200"/>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000" dirty="0" smtClean="0">
                <a:latin typeface="JI-Badges" pitchFamily="2" charset="0"/>
              </a:rPr>
              <a:t>How do you create meaning?</a:t>
            </a:r>
            <a:br>
              <a:rPr lang="en-US" sz="4000" dirty="0" smtClean="0">
                <a:latin typeface="JI-Badges" pitchFamily="2" charset="0"/>
              </a:rPr>
            </a:br>
            <a:r>
              <a:rPr lang="en-US" sz="2400" dirty="0" smtClean="0">
                <a:latin typeface="JI-Badges" pitchFamily="2" charset="0"/>
              </a:rPr>
              <a:t>Strategies for vocabulary development</a:t>
            </a:r>
            <a:endParaRPr lang="en-US" sz="2400" dirty="0">
              <a:latin typeface="JI-Badges" pitchFamily="2" charset="0"/>
            </a:endParaRPr>
          </a:p>
        </p:txBody>
      </p:sp>
      <p:sp>
        <p:nvSpPr>
          <p:cNvPr id="3" name="Subtitle 2"/>
          <p:cNvSpPr>
            <a:spLocks noGrp="1"/>
          </p:cNvSpPr>
          <p:nvPr>
            <p:ph type="subTitle" idx="1"/>
          </p:nvPr>
        </p:nvSpPr>
        <p:spPr/>
        <p:txBody>
          <a:bodyPr/>
          <a:lstStyle/>
          <a:p>
            <a:r>
              <a:rPr lang="en-US" dirty="0" smtClean="0"/>
              <a:t>Project based learning unit created by </a:t>
            </a:r>
          </a:p>
          <a:p>
            <a:r>
              <a:rPr lang="en-US" dirty="0" smtClean="0"/>
              <a:t>Sandra </a:t>
            </a:r>
            <a:r>
              <a:rPr lang="en-US" dirty="0" err="1" smtClean="0"/>
              <a:t>Toovey</a:t>
            </a:r>
            <a:endParaRPr lang="en-US" dirty="0" smtClean="0"/>
          </a:p>
          <a:p>
            <a:r>
              <a:rPr lang="en-US" dirty="0" smtClean="0"/>
              <a:t>June, 2010</a:t>
            </a:r>
          </a:p>
          <a:p>
            <a:endParaRPr lang="en-US" dirty="0"/>
          </a:p>
        </p:txBody>
      </p:sp>
      <p:sp>
        <p:nvSpPr>
          <p:cNvPr id="4" name="Slide Number Placeholder 3"/>
          <p:cNvSpPr>
            <a:spLocks noGrp="1"/>
          </p:cNvSpPr>
          <p:nvPr>
            <p:ph type="sldNum" sz="quarter" idx="12"/>
          </p:nvPr>
        </p:nvSpPr>
        <p:spPr/>
        <p:txBody>
          <a:bodyPr/>
          <a:lstStyle/>
          <a:p>
            <a:fld id="{A44D7A03-54E5-4576-8099-88C4029F0875}" type="slidenum">
              <a:rPr lang="en-US" smtClean="0"/>
              <a:pPr/>
              <a:t>5</a:t>
            </a:fld>
            <a:endParaRPr lang="en-US" dirty="0"/>
          </a:p>
        </p:txBody>
      </p:sp>
    </p:spTree>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b="1" dirty="0" smtClean="0">
                <a:latin typeface="JI-Badges" pitchFamily="2" charset="0"/>
              </a:rPr>
              <a:t>Essential Question </a:t>
            </a:r>
            <a:r>
              <a:rPr lang="en-US" b="1" dirty="0" smtClean="0"/>
              <a:t/>
            </a:r>
            <a:br>
              <a:rPr lang="en-US" b="1" dirty="0" smtClean="0"/>
            </a:br>
            <a:r>
              <a:rPr lang="en-US" sz="1800" b="1" dirty="0" smtClean="0">
                <a:latin typeface="+mn-lt"/>
              </a:rPr>
              <a:t>(</a:t>
            </a:r>
            <a:r>
              <a:rPr lang="en-US" sz="1800" b="1" i="1" dirty="0" smtClean="0">
                <a:latin typeface="+mn-lt"/>
              </a:rPr>
              <a:t>A broad, overarching question that can bridge several units or subject areas</a:t>
            </a:r>
            <a:r>
              <a:rPr lang="en-US" sz="1800" b="1" dirty="0" smtClean="0">
                <a:latin typeface="+mn-lt"/>
              </a:rPr>
              <a:t>)</a:t>
            </a:r>
            <a:endParaRPr lang="en-US" sz="1800" b="1" dirty="0">
              <a:latin typeface="+mn-lt"/>
            </a:endParaRPr>
          </a:p>
        </p:txBody>
      </p:sp>
      <p:sp>
        <p:nvSpPr>
          <p:cNvPr id="7" name="Content Placeholder 6"/>
          <p:cNvSpPr>
            <a:spLocks noGrp="1"/>
          </p:cNvSpPr>
          <p:nvPr>
            <p:ph sz="half" idx="1"/>
          </p:nvPr>
        </p:nvSpPr>
        <p:spPr/>
        <p:txBody>
          <a:bodyPr/>
          <a:lstStyle/>
          <a:p>
            <a:pPr marL="0" indent="0">
              <a:buNone/>
            </a:pPr>
            <a:endParaRPr lang="en-US" sz="4000" i="1" dirty="0" smtClean="0"/>
          </a:p>
          <a:p>
            <a:pPr marL="0" indent="0">
              <a:buNone/>
            </a:pPr>
            <a:r>
              <a:rPr lang="en-US" sz="4400" b="1" i="1" dirty="0" smtClean="0"/>
              <a:t>How do you create meaning?</a:t>
            </a:r>
            <a:endParaRPr lang="en-US" sz="4400" b="1" dirty="0" smtClean="0"/>
          </a:p>
          <a:p>
            <a:pPr>
              <a:buNone/>
            </a:pPr>
            <a:r>
              <a:rPr lang="en-US" dirty="0" smtClean="0"/>
              <a:t> </a:t>
            </a:r>
          </a:p>
          <a:p>
            <a:endParaRPr lang="en-US" dirty="0"/>
          </a:p>
        </p:txBody>
      </p:sp>
      <p:pic>
        <p:nvPicPr>
          <p:cNvPr id="1026" name="Picture 2" descr="C:\Documents and Settings\ycolland\Local Settings\Temporary Internet Files\Content.IE5\E70RPKJP\bd07228_[1].wmf"/>
          <p:cNvPicPr>
            <a:picLocks noGrp="1" noChangeAspect="1" noChangeArrowheads="1"/>
          </p:cNvPicPr>
          <p:nvPr>
            <p:ph sz="half" idx="2"/>
          </p:nvPr>
        </p:nvPicPr>
        <p:blipFill>
          <a:blip r:embed="rId2" cstate="print"/>
          <a:srcRect/>
          <a:stretch>
            <a:fillRect/>
          </a:stretch>
        </p:blipFill>
        <p:spPr bwMode="auto">
          <a:xfrm>
            <a:off x="5181600" y="2057400"/>
            <a:ext cx="3653760" cy="3352799"/>
          </a:xfrm>
          <a:prstGeom prst="rect">
            <a:avLst/>
          </a:prstGeom>
          <a:noFill/>
        </p:spPr>
      </p:pic>
      <p:sp>
        <p:nvSpPr>
          <p:cNvPr id="5" name="Slide Number Placeholder 4"/>
          <p:cNvSpPr>
            <a:spLocks noGrp="1"/>
          </p:cNvSpPr>
          <p:nvPr>
            <p:ph type="sldNum" sz="quarter" idx="12"/>
          </p:nvPr>
        </p:nvSpPr>
        <p:spPr/>
        <p:txBody>
          <a:bodyPr/>
          <a:lstStyle/>
          <a:p>
            <a:fld id="{4A5393DC-8949-4ADA-8D1E-19B4C50C7359}" type="slidenum">
              <a:rPr lang="en-US" smtClean="0"/>
              <a:pPr/>
              <a:t>6</a:t>
            </a:fld>
            <a:endParaRPr lang="en-US" dirty="0"/>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vertical)">
                                      <p:cBhvr>
                                        <p:cTn id="7" dur="20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blinds(vertical)">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smtClean="0">
                <a:latin typeface="JI-Badges" pitchFamily="2" charset="0"/>
              </a:rPr>
              <a:t>Unit Questions </a:t>
            </a:r>
            <a:r>
              <a:rPr lang="en-US" b="1" dirty="0" smtClean="0"/>
              <a:t/>
            </a:r>
            <a:br>
              <a:rPr lang="en-US" b="1" dirty="0" smtClean="0"/>
            </a:br>
            <a:r>
              <a:rPr lang="en-US" sz="1800" b="1" dirty="0" smtClean="0">
                <a:latin typeface="+mn-lt"/>
              </a:rPr>
              <a:t>(</a:t>
            </a:r>
            <a:r>
              <a:rPr lang="en-US" sz="1800" b="1" i="1" dirty="0" smtClean="0">
                <a:latin typeface="+mn-lt"/>
              </a:rPr>
              <a:t>Guiding questions for the unit</a:t>
            </a:r>
            <a:r>
              <a:rPr lang="en-US" sz="1800" b="1" dirty="0" smtClean="0">
                <a:latin typeface="+mn-lt"/>
              </a:rPr>
              <a:t>)</a:t>
            </a:r>
            <a:r>
              <a:rPr lang="en-US" b="1" dirty="0" smtClean="0"/>
              <a:t/>
            </a:r>
            <a:br>
              <a:rPr lang="en-US" b="1" dirty="0" smtClean="0"/>
            </a:br>
            <a:endParaRPr lang="en-US" b="1" dirty="0"/>
          </a:p>
        </p:txBody>
      </p:sp>
      <p:sp>
        <p:nvSpPr>
          <p:cNvPr id="3" name="Content Placeholder 2"/>
          <p:cNvSpPr>
            <a:spLocks noGrp="1"/>
          </p:cNvSpPr>
          <p:nvPr>
            <p:ph idx="1"/>
          </p:nvPr>
        </p:nvSpPr>
        <p:spPr/>
        <p:txBody>
          <a:bodyPr/>
          <a:lstStyle/>
          <a:p>
            <a:endParaRPr lang="en-US" i="1" dirty="0" smtClean="0"/>
          </a:p>
          <a:p>
            <a:r>
              <a:rPr lang="en-US" sz="3600" b="1" i="1" dirty="0" smtClean="0"/>
              <a:t>When should I use the various Vocabulary strategies to decide on the meaning of a word?</a:t>
            </a:r>
          </a:p>
          <a:p>
            <a:endParaRPr lang="en-US" i="1" dirty="0" smtClean="0"/>
          </a:p>
          <a:p>
            <a:endParaRPr lang="en-US" i="1" dirty="0" smtClean="0"/>
          </a:p>
          <a:p>
            <a:endParaRPr lang="en-US" dirty="0"/>
          </a:p>
        </p:txBody>
      </p:sp>
      <p:sp>
        <p:nvSpPr>
          <p:cNvPr id="5" name="Slide Number Placeholder 4"/>
          <p:cNvSpPr>
            <a:spLocks noGrp="1"/>
          </p:cNvSpPr>
          <p:nvPr>
            <p:ph type="sldNum" sz="quarter" idx="12"/>
          </p:nvPr>
        </p:nvSpPr>
        <p:spPr/>
        <p:txBody>
          <a:bodyPr/>
          <a:lstStyle/>
          <a:p>
            <a:fld id="{938F31DC-812A-4EB0-9EAC-7053DED6988C}" type="slidenum">
              <a:rPr lang="en-US" smtClean="0"/>
              <a:pPr/>
              <a:t>7</a:t>
            </a:fld>
            <a:endParaRPr lang="en-US" dirty="0"/>
          </a:p>
        </p:txBody>
      </p:sp>
      <p:pic>
        <p:nvPicPr>
          <p:cNvPr id="2050" name="Picture 2"/>
          <p:cNvPicPr>
            <a:picLocks noChangeAspect="1" noChangeArrowheads="1"/>
          </p:cNvPicPr>
          <p:nvPr/>
        </p:nvPicPr>
        <p:blipFill>
          <a:blip r:embed="rId2" cstate="print"/>
          <a:srcRect/>
          <a:stretch>
            <a:fillRect/>
          </a:stretch>
        </p:blipFill>
        <p:spPr bwMode="auto">
          <a:xfrm>
            <a:off x="6934200" y="457200"/>
            <a:ext cx="1143000" cy="990600"/>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2000" fill="hold"/>
                                        <p:tgtEl>
                                          <p:spTgt spid="2050"/>
                                        </p:tgtEl>
                                        <p:attrNameLst>
                                          <p:attrName>ppt_x</p:attrName>
                                        </p:attrNameLst>
                                      </p:cBhvr>
                                      <p:tavLst>
                                        <p:tav tm="0">
                                          <p:val>
                                            <p:strVal val="0-#ppt_w/2"/>
                                          </p:val>
                                        </p:tav>
                                        <p:tav tm="100000">
                                          <p:val>
                                            <p:strVal val="#ppt_x"/>
                                          </p:val>
                                        </p:tav>
                                      </p:tavLst>
                                    </p:anim>
                                    <p:anim calcmode="lin" valueType="num">
                                      <p:cBhvr additive="base">
                                        <p:cTn id="8" dur="2000" fill="hold"/>
                                        <p:tgtEl>
                                          <p:spTgt spid="20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b="1" dirty="0" smtClean="0">
                <a:latin typeface="JI-Badges" pitchFamily="2" charset="0"/>
              </a:rPr>
              <a:t>Content Questions </a:t>
            </a:r>
            <a:r>
              <a:rPr lang="en-US" b="1" dirty="0" smtClean="0"/>
              <a:t/>
            </a:r>
            <a:br>
              <a:rPr lang="en-US" b="1" dirty="0" smtClean="0"/>
            </a:br>
            <a:r>
              <a:rPr lang="en-US" sz="1800" dirty="0" smtClean="0">
                <a:latin typeface="+mn-lt"/>
              </a:rPr>
              <a:t>(</a:t>
            </a:r>
            <a:r>
              <a:rPr lang="en-US" sz="1800" i="1" dirty="0" smtClean="0">
                <a:latin typeface="+mn-lt"/>
              </a:rPr>
              <a:t>Content area or definitional questions) </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What do root words mean?</a:t>
            </a:r>
          </a:p>
          <a:p>
            <a:r>
              <a:rPr lang="en-US" dirty="0" smtClean="0"/>
              <a:t>What do prefixes and suffixes mean, and how do they change the meaning of the entire word?</a:t>
            </a:r>
          </a:p>
          <a:p>
            <a:r>
              <a:rPr lang="en-US" dirty="0" smtClean="0"/>
              <a:t>What are context clues and how can they be used to determine the meaning of a word?</a:t>
            </a:r>
          </a:p>
          <a:p>
            <a:r>
              <a:rPr lang="en-US" dirty="0" smtClean="0"/>
              <a:t>Is the author using the figurative or literal meaning of the word?</a:t>
            </a:r>
          </a:p>
          <a:p>
            <a:r>
              <a:rPr lang="en-US" dirty="0" smtClean="0"/>
              <a:t>Is the author using figurative language devices like: simile, personification or an idiom?</a:t>
            </a:r>
          </a:p>
          <a:p>
            <a:r>
              <a:rPr lang="en-US" dirty="0" smtClean="0"/>
              <a:t>Should I use a dictionary to determine the word’s meaning?</a:t>
            </a:r>
          </a:p>
          <a:p>
            <a:r>
              <a:rPr lang="en-US" dirty="0" smtClean="0"/>
              <a:t>Can I think of a synonym or antonym?</a:t>
            </a:r>
          </a:p>
        </p:txBody>
      </p:sp>
      <p:sp>
        <p:nvSpPr>
          <p:cNvPr id="5" name="Slide Number Placeholder 4"/>
          <p:cNvSpPr>
            <a:spLocks noGrp="1"/>
          </p:cNvSpPr>
          <p:nvPr>
            <p:ph type="sldNum" sz="quarter" idx="12"/>
          </p:nvPr>
        </p:nvSpPr>
        <p:spPr/>
        <p:txBody>
          <a:bodyPr/>
          <a:lstStyle/>
          <a:p>
            <a:r>
              <a:rPr lang="en-US" dirty="0" err="1" smtClean="0"/>
              <a:t>fo</a:t>
            </a:r>
            <a:fld id="{938F31DC-812A-4EB0-9EAC-7053DED6988C}" type="slidenum">
              <a:rPr lang="en-US" smtClean="0"/>
              <a:pPr/>
              <a:t>8</a:t>
            </a:fld>
            <a:endParaRPr lang="en-US" dirty="0"/>
          </a:p>
        </p:txBody>
      </p:sp>
      <p:pic>
        <p:nvPicPr>
          <p:cNvPr id="7170" name="Picture 2"/>
          <p:cNvPicPr>
            <a:picLocks noChangeAspect="1" noChangeArrowheads="1"/>
          </p:cNvPicPr>
          <p:nvPr/>
        </p:nvPicPr>
        <p:blipFill>
          <a:blip r:embed="rId2" cstate="print"/>
          <a:srcRect/>
          <a:stretch>
            <a:fillRect/>
          </a:stretch>
        </p:blipFill>
        <p:spPr bwMode="auto">
          <a:xfrm>
            <a:off x="6705600" y="381000"/>
            <a:ext cx="1181100" cy="904875"/>
          </a:xfrm>
          <a:prstGeom prst="rect">
            <a:avLst/>
          </a:prstGeom>
          <a:noFill/>
          <a:ln w="9525">
            <a:noFill/>
            <a:miter lim="800000"/>
            <a:headEnd/>
            <a:tailEnd/>
          </a:ln>
          <a:effectLst/>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3">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3" fill="hold">
                      <p:stCondLst>
                        <p:cond delay="indefinite"/>
                      </p:stCondLst>
                      <p:childTnLst>
                        <p:par>
                          <p:cTn id="44" fill="hold">
                            <p:stCondLst>
                              <p:cond delay="0"/>
                            </p:stCondLst>
                            <p:childTnLst>
                              <p:par>
                                <p:cTn id="45" presetID="15"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3">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1" fill="hold">
                      <p:stCondLst>
                        <p:cond delay="indefinite"/>
                      </p:stCondLst>
                      <p:childTnLst>
                        <p:par>
                          <p:cTn id="52" fill="hold">
                            <p:stCondLst>
                              <p:cond delay="0"/>
                            </p:stCondLst>
                            <p:childTnLst>
                              <p:par>
                                <p:cTn id="53" presetID="15" presetClass="entr" presetSubtype="0" fill="hold"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p:cTn id="55"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6"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7" dur="1000" fill="hold"/>
                                        <p:tgtEl>
                                          <p:spTgt spid="3">
                                            <p:txEl>
                                              <p:pRg st="6" end="6"/>
                                            </p:txEl>
                                          </p:spTgt>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3">
                                            <p:txEl>
                                              <p:pRg st="6" end="6"/>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0" y="274638"/>
            <a:ext cx="7162800" cy="1143000"/>
          </a:xfrm>
        </p:spPr>
        <p:txBody>
          <a:bodyPr/>
          <a:lstStyle/>
          <a:p>
            <a:r>
              <a:rPr lang="en-US" dirty="0" smtClean="0">
                <a:latin typeface="JI-Badges" pitchFamily="2" charset="0"/>
              </a:rPr>
              <a:t>Objectives for this project</a:t>
            </a:r>
            <a:endParaRPr lang="en-US" dirty="0">
              <a:latin typeface="JI-Badges" pitchFamily="2" charset="0"/>
            </a:endParaRPr>
          </a:p>
        </p:txBody>
      </p:sp>
      <p:sp>
        <p:nvSpPr>
          <p:cNvPr id="5" name="Text Placeholder 4"/>
          <p:cNvSpPr>
            <a:spLocks noGrp="1"/>
          </p:cNvSpPr>
          <p:nvPr>
            <p:ph type="body" idx="1"/>
          </p:nvPr>
        </p:nvSpPr>
        <p:spPr>
          <a:xfrm>
            <a:off x="1524000" y="1295400"/>
            <a:ext cx="3429000" cy="522287"/>
          </a:xfrm>
        </p:spPr>
        <p:txBody>
          <a:bodyPr/>
          <a:lstStyle/>
          <a:p>
            <a:r>
              <a:rPr lang="en-US" dirty="0" smtClean="0"/>
              <a:t>Teacher</a:t>
            </a:r>
            <a:endParaRPr lang="en-US" dirty="0"/>
          </a:p>
        </p:txBody>
      </p:sp>
      <p:sp>
        <p:nvSpPr>
          <p:cNvPr id="7" name="Text Placeholder 6"/>
          <p:cNvSpPr>
            <a:spLocks noGrp="1"/>
          </p:cNvSpPr>
          <p:nvPr>
            <p:ph type="body" sz="half" idx="3"/>
          </p:nvPr>
        </p:nvSpPr>
        <p:spPr>
          <a:xfrm>
            <a:off x="5105400" y="1219200"/>
            <a:ext cx="3581400" cy="639762"/>
          </a:xfrm>
        </p:spPr>
        <p:txBody>
          <a:bodyPr/>
          <a:lstStyle/>
          <a:p>
            <a:r>
              <a:rPr lang="en-US" dirty="0" smtClean="0"/>
              <a:t>Students</a:t>
            </a:r>
            <a:endParaRPr lang="en-US" dirty="0"/>
          </a:p>
        </p:txBody>
      </p:sp>
      <p:sp>
        <p:nvSpPr>
          <p:cNvPr id="6" name="Content Placeholder 5"/>
          <p:cNvSpPr>
            <a:spLocks noGrp="1"/>
          </p:cNvSpPr>
          <p:nvPr>
            <p:ph sz="quarter" idx="2"/>
          </p:nvPr>
        </p:nvSpPr>
        <p:spPr>
          <a:xfrm>
            <a:off x="1524000" y="1828800"/>
            <a:ext cx="3429000" cy="4724400"/>
          </a:xfrm>
        </p:spPr>
        <p:txBody>
          <a:bodyPr/>
          <a:lstStyle/>
          <a:p>
            <a:r>
              <a:rPr lang="en-US" sz="2000" dirty="0" smtClean="0"/>
              <a:t>Teach and guide students to: </a:t>
            </a:r>
          </a:p>
          <a:p>
            <a:pPr lvl="1"/>
            <a:r>
              <a:rPr lang="en-US" sz="1600" dirty="0" smtClean="0"/>
              <a:t>work independently</a:t>
            </a:r>
          </a:p>
          <a:p>
            <a:pPr lvl="1"/>
            <a:r>
              <a:rPr lang="en-US" sz="1600" dirty="0" smtClean="0"/>
              <a:t>work with partners</a:t>
            </a:r>
          </a:p>
          <a:p>
            <a:pPr lvl="1"/>
            <a:r>
              <a:rPr lang="en-US" sz="1600" dirty="0" smtClean="0"/>
              <a:t>work in small groups</a:t>
            </a:r>
          </a:p>
          <a:p>
            <a:r>
              <a:rPr lang="en-US" sz="2000" dirty="0" smtClean="0"/>
              <a:t>Encourage students to be creative</a:t>
            </a:r>
          </a:p>
          <a:p>
            <a:r>
              <a:rPr lang="en-US" sz="2000" dirty="0" smtClean="0"/>
              <a:t>Ask open ended questions where students come up with their own answers</a:t>
            </a:r>
          </a:p>
          <a:p>
            <a:r>
              <a:rPr lang="en-US" sz="2000" dirty="0" smtClean="0"/>
              <a:t>Provide an opportunity to use technology in projects and presentations </a:t>
            </a:r>
          </a:p>
          <a:p>
            <a:endParaRPr lang="en-US" sz="1800" dirty="0"/>
          </a:p>
        </p:txBody>
      </p:sp>
      <p:sp>
        <p:nvSpPr>
          <p:cNvPr id="8" name="Content Placeholder 7"/>
          <p:cNvSpPr>
            <a:spLocks noGrp="1"/>
          </p:cNvSpPr>
          <p:nvPr>
            <p:ph sz="quarter" idx="4"/>
          </p:nvPr>
        </p:nvSpPr>
        <p:spPr>
          <a:xfrm>
            <a:off x="5105400" y="1828800"/>
            <a:ext cx="3810000" cy="4724400"/>
          </a:xfrm>
        </p:spPr>
        <p:txBody>
          <a:bodyPr/>
          <a:lstStyle/>
          <a:p>
            <a:r>
              <a:rPr lang="en-US" sz="2000" dirty="0" smtClean="0"/>
              <a:t>Work independently</a:t>
            </a:r>
          </a:p>
          <a:p>
            <a:r>
              <a:rPr lang="en-US" sz="2000" dirty="0" smtClean="0"/>
              <a:t>Collaborate with partner</a:t>
            </a:r>
          </a:p>
          <a:p>
            <a:r>
              <a:rPr lang="en-US" sz="2000" dirty="0" smtClean="0"/>
              <a:t>Collaborate in small groups</a:t>
            </a:r>
          </a:p>
          <a:p>
            <a:r>
              <a:rPr lang="en-US" sz="2000" dirty="0" smtClean="0"/>
              <a:t>Create original displays</a:t>
            </a:r>
          </a:p>
          <a:p>
            <a:r>
              <a:rPr lang="en-US" sz="2000" dirty="0" smtClean="0"/>
              <a:t>“Play” with language</a:t>
            </a:r>
          </a:p>
          <a:p>
            <a:r>
              <a:rPr lang="en-US" sz="2000" dirty="0" smtClean="0"/>
              <a:t>Discover answers on your own</a:t>
            </a:r>
          </a:p>
          <a:p>
            <a:r>
              <a:rPr lang="en-US" sz="2000" dirty="0" smtClean="0"/>
              <a:t>Enjoy being creative</a:t>
            </a:r>
          </a:p>
          <a:p>
            <a:r>
              <a:rPr lang="en-US" sz="2000" dirty="0" smtClean="0"/>
              <a:t>Use new words in writing</a:t>
            </a:r>
          </a:p>
          <a:p>
            <a:r>
              <a:rPr lang="en-US" sz="2000" dirty="0" smtClean="0"/>
              <a:t>Create projects </a:t>
            </a:r>
          </a:p>
          <a:p>
            <a:pPr>
              <a:buNone/>
            </a:pPr>
            <a:r>
              <a:rPr lang="en-US" sz="2000" dirty="0" smtClean="0"/>
              <a:t>      with technology</a:t>
            </a:r>
          </a:p>
          <a:p>
            <a:pPr>
              <a:buNone/>
            </a:pPr>
            <a:endParaRPr lang="en-US" sz="1600" dirty="0"/>
          </a:p>
        </p:txBody>
      </p:sp>
      <p:sp>
        <p:nvSpPr>
          <p:cNvPr id="10" name="Slide Number Placeholder 9"/>
          <p:cNvSpPr>
            <a:spLocks noGrp="1"/>
          </p:cNvSpPr>
          <p:nvPr>
            <p:ph type="sldNum" sz="quarter" idx="12"/>
          </p:nvPr>
        </p:nvSpPr>
        <p:spPr/>
        <p:txBody>
          <a:bodyPr/>
          <a:lstStyle/>
          <a:p>
            <a:fld id="{2950EDAB-2282-4B23-BFAA-83FD00AA838D}" type="slidenum">
              <a:rPr lang="en-US" smtClean="0"/>
              <a:pPr/>
              <a:t>9</a:t>
            </a:fld>
            <a:endParaRPr lang="en-US" dirty="0"/>
          </a:p>
        </p:txBody>
      </p:sp>
      <p:grpSp>
        <p:nvGrpSpPr>
          <p:cNvPr id="12" name="Group 11"/>
          <p:cNvGrpSpPr/>
          <p:nvPr/>
        </p:nvGrpSpPr>
        <p:grpSpPr>
          <a:xfrm>
            <a:off x="7467600" y="5105400"/>
            <a:ext cx="1143000" cy="1143000"/>
            <a:chOff x="6629400" y="5181600"/>
            <a:chExt cx="1143000" cy="1143000"/>
          </a:xfrm>
        </p:grpSpPr>
        <p:pic>
          <p:nvPicPr>
            <p:cNvPr id="6146" name="Picture 2"/>
            <p:cNvPicPr>
              <a:picLocks noChangeAspect="1" noChangeArrowheads="1"/>
            </p:cNvPicPr>
            <p:nvPr/>
          </p:nvPicPr>
          <p:blipFill>
            <a:blip r:embed="rId2" cstate="print"/>
            <a:srcRect/>
            <a:stretch>
              <a:fillRect/>
            </a:stretch>
          </p:blipFill>
          <p:spPr bwMode="auto">
            <a:xfrm>
              <a:off x="6629400" y="5181600"/>
              <a:ext cx="1143000" cy="1143000"/>
            </a:xfrm>
            <a:prstGeom prst="rect">
              <a:avLst/>
            </a:prstGeom>
            <a:noFill/>
            <a:ln w="9525">
              <a:noFill/>
              <a:miter lim="800000"/>
              <a:headEnd/>
              <a:tailEnd/>
            </a:ln>
            <a:effectLst/>
          </p:spPr>
        </p:pic>
        <p:sp>
          <p:nvSpPr>
            <p:cNvPr id="11" name="Rectangle 10"/>
            <p:cNvSpPr/>
            <p:nvPr/>
          </p:nvSpPr>
          <p:spPr>
            <a:xfrm>
              <a:off x="6629400" y="6019800"/>
              <a:ext cx="533400" cy="3048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p:transition spd="med">
    <p:wipe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759</TotalTime>
  <Words>765</Words>
  <Application>Microsoft Office PowerPoint</Application>
  <PresentationFormat>On-screen Show (4:3)</PresentationFormat>
  <Paragraphs>103</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Flow</vt:lpstr>
      <vt:lpstr>What is Project Based Learning(PBL)?</vt:lpstr>
      <vt:lpstr>Why Project Based Learning (PBL)?</vt:lpstr>
      <vt:lpstr>What are 21st Century Skills?</vt:lpstr>
      <vt:lpstr>Unit Summary – Use of Vocabulary strategies to determine word meaning</vt:lpstr>
      <vt:lpstr>How do you create meaning? Strategies for vocabulary development</vt:lpstr>
      <vt:lpstr>Essential Question  (A broad, overarching question that can bridge several units or subject areas)</vt:lpstr>
      <vt:lpstr> Unit Questions  (Guiding questions for the unit) </vt:lpstr>
      <vt:lpstr> Content Questions  (Content area or definitional questions)  </vt:lpstr>
      <vt:lpstr>Objectives for this project</vt:lpstr>
      <vt:lpstr>Student Outcomes</vt:lpstr>
      <vt:lpstr>Assessments</vt:lpstr>
      <vt:lpstr>Examples of assessments</vt:lpstr>
      <vt:lpstr>Questions?  Comments?</vt:lpstr>
    </vt:vector>
  </TitlesOfParts>
  <Manager/>
  <Company>SUSD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default</dc:creator>
  <cp:keywords/>
  <dc:description/>
  <cp:lastModifiedBy>STOOVEY</cp:lastModifiedBy>
  <cp:revision>60</cp:revision>
  <dcterms:created xsi:type="dcterms:W3CDTF">2010-03-17T07:18:20Z</dcterms:created>
  <dcterms:modified xsi:type="dcterms:W3CDTF">2010-06-23T22:31:30Z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TC102885661033</vt:lpwstr>
  </property>
</Properties>
</file>